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8" r:id="rId4"/>
    <p:sldId id="272" r:id="rId5"/>
    <p:sldId id="273" r:id="rId6"/>
    <p:sldId id="274" r:id="rId7"/>
    <p:sldId id="275" r:id="rId8"/>
    <p:sldId id="266" r:id="rId9"/>
  </p:sldIdLst>
  <p:sldSz cx="14630400" cy="8229600"/>
  <p:notesSz cx="8229600" cy="14630400"/>
  <p:embeddedFontLst>
    <p:embeddedFont>
      <p:font typeface="Roboto" panose="02000000000000000000" pitchFamily="2" charset="0"/>
      <p:regular r:id="rId11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2298" autoAdjust="0"/>
  </p:normalViewPr>
  <p:slideViewPr>
    <p:cSldViewPr snapToGrid="0" snapToObjects="1" showGuides="1">
      <p:cViewPr varScale="1">
        <p:scale>
          <a:sx n="88" d="100"/>
          <a:sy n="88" d="100"/>
        </p:scale>
        <p:origin x="798" y="102"/>
      </p:cViewPr>
      <p:guideLst>
        <p:guide orient="horz" pos="260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3507" y="243840"/>
            <a:ext cx="13763387" cy="7741920"/>
          </a:xfrm>
          <a:prstGeom prst="roundRect">
            <a:avLst>
              <a:gd name="adj" fmla="val 3969"/>
            </a:avLst>
          </a:prstGeom>
          <a:solidFill>
            <a:srgbClr val="FFFFFF">
              <a:alpha val="75000"/>
            </a:srgbClr>
          </a:solidFill>
          <a:ln w="7620">
            <a:solidFill>
              <a:srgbClr val="E6E6E6">
                <a:alpha val="75000"/>
              </a:srgbClr>
            </a:solidFill>
            <a:prstDash val="solid"/>
          </a:ln>
          <a:effectLst>
            <a:outerShdw blurRad="80010" dist="5334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7" y="243840"/>
            <a:ext cx="13763387" cy="77419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80267" y="3944064"/>
            <a:ext cx="12269867" cy="3413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16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3507" y="243840"/>
            <a:ext cx="13763387" cy="7741920"/>
          </a:xfrm>
          <a:prstGeom prst="roundRect">
            <a:avLst>
              <a:gd name="adj" fmla="val 396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CL" dirty="0"/>
          </a:p>
        </p:txBody>
      </p:sp>
      <p:sp>
        <p:nvSpPr>
          <p:cNvPr id="3" name="Text 1"/>
          <p:cNvSpPr/>
          <p:nvPr/>
        </p:nvSpPr>
        <p:spPr>
          <a:xfrm>
            <a:off x="1180267" y="1008459"/>
            <a:ext cx="12269867" cy="13337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endParaRPr lang="en-US" sz="4200" dirty="0"/>
          </a:p>
        </p:txBody>
      </p:sp>
      <p:sp>
        <p:nvSpPr>
          <p:cNvPr id="19" name="Text 17"/>
          <p:cNvSpPr/>
          <p:nvPr/>
        </p:nvSpPr>
        <p:spPr>
          <a:xfrm>
            <a:off x="5580102" y="3451265"/>
            <a:ext cx="3470196" cy="6827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1650" dirty="0"/>
          </a:p>
        </p:txBody>
      </p:sp>
      <p:sp>
        <p:nvSpPr>
          <p:cNvPr id="32" name="Text 12"/>
          <p:cNvSpPr/>
          <p:nvPr/>
        </p:nvSpPr>
        <p:spPr>
          <a:xfrm>
            <a:off x="5660112" y="3447168"/>
            <a:ext cx="3470196" cy="6827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1650" dirty="0">
              <a:solidFill>
                <a:srgbClr val="FFFFFF"/>
              </a:solidFill>
              <a:latin typeface="Tomorrow" pitchFamily="34" charset="0"/>
              <a:ea typeface="Tomorrow" pitchFamily="34" charset="-122"/>
              <a:cs typeface="Tomorrow" pitchFamily="34" charset="-120"/>
            </a:endParaRPr>
          </a:p>
        </p:txBody>
      </p:sp>
      <p:pic>
        <p:nvPicPr>
          <p:cNvPr id="215" name="Google Shape;215;p26" title="Captura de pantalla 2025-04-11 a la(s) 11.25.00 a.m..png"/>
          <p:cNvPicPr preferRelativeResize="0"/>
          <p:nvPr/>
        </p:nvPicPr>
        <p:blipFill rotWithShape="1">
          <a:blip r:embed="rId3"/>
          <a:srcRect l="26758" t="5999" r="27499" b="35582"/>
          <a:stretch>
            <a:fillRect/>
          </a:stretch>
        </p:blipFill>
        <p:spPr>
          <a:xfrm>
            <a:off x="5840095" y="1008380"/>
            <a:ext cx="3210560" cy="313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3726180" y="4130040"/>
            <a:ext cx="7338060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1F386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</a:t>
            </a:r>
            <a:r>
              <a:rPr lang="en-US" sz="1400">
                <a:solidFill>
                  <a:srgbClr val="1F386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Imagen referencial, puede cambiar por la que desee)</a:t>
            </a:r>
            <a:endParaRPr sz="1400" b="0" i="0" u="none" strike="noStrike" cap="none">
              <a:solidFill>
                <a:srgbClr val="06204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182067" y="5368294"/>
            <a:ext cx="852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6204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Nombre del proyecto</a:t>
            </a:r>
            <a:br>
              <a:rPr lang="en-US" sz="2100" b="1">
                <a:solidFill>
                  <a:srgbClr val="06204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100">
                <a:solidFill>
                  <a:srgbClr val="06204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Unidad o Jefatura</a:t>
            </a:r>
            <a:endParaRPr sz="2100" b="0" i="0" u="none" strike="noStrike" cap="none">
              <a:solidFill>
                <a:srgbClr val="06204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3726180" y="6567018"/>
            <a:ext cx="75438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F386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Nombre APELLIDO APELLIDO</a:t>
            </a:r>
            <a:br>
              <a:rPr lang="en-US" sz="1400">
                <a:solidFill>
                  <a:srgbClr val="1F386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1400">
                <a:solidFill>
                  <a:srgbClr val="1F386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Cargo</a:t>
            </a:r>
            <a:endParaRPr sz="1400" b="0" i="0" u="none" strike="noStrike" cap="none">
              <a:solidFill>
                <a:srgbClr val="06204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319E05D-3D60-CBB5-04B7-5737CC37ED06}"/>
              </a:ext>
            </a:extLst>
          </p:cNvPr>
          <p:cNvSpPr/>
          <p:nvPr/>
        </p:nvSpPr>
        <p:spPr>
          <a:xfrm>
            <a:off x="428978" y="243840"/>
            <a:ext cx="13767916" cy="7741920"/>
          </a:xfrm>
          <a:prstGeom prst="roundRect">
            <a:avLst>
              <a:gd name="adj" fmla="val 3969"/>
            </a:avLst>
          </a:prstGeom>
          <a:solidFill>
            <a:schemeClr val="bg1">
              <a:alpha val="75000"/>
            </a:schemeClr>
          </a:solidFill>
          <a:ln w="7620">
            <a:solidFill>
              <a:schemeClr val="accent2">
                <a:alpha val="75000"/>
              </a:schemeClr>
            </a:solidFill>
            <a:prstDash val="solid"/>
          </a:ln>
          <a:effectLst>
            <a:outerShdw blurRad="80010" dist="53340" dir="5400000" algn="bl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endParaRPr lang="es-CL" dirty="0"/>
          </a:p>
        </p:txBody>
      </p:sp>
      <p:sp>
        <p:nvSpPr>
          <p:cNvPr id="3" name="Google Shape;240;p29">
            <a:extLst>
              <a:ext uri="{FF2B5EF4-FFF2-40B4-BE49-F238E27FC236}">
                <a16:creationId xmlns:a16="http://schemas.microsoft.com/office/drawing/2014/main" id="{6CB3EA3D-F52C-E713-FC28-50036DB13A14}"/>
              </a:ext>
            </a:extLst>
          </p:cNvPr>
          <p:cNvSpPr txBox="1"/>
          <p:nvPr/>
        </p:nvSpPr>
        <p:spPr>
          <a:xfrm>
            <a:off x="1478843" y="655320"/>
            <a:ext cx="11915211" cy="10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endParaRPr lang="es-ES" sz="3200" b="1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es-ES" sz="32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Contexto y problemática </a:t>
            </a:r>
            <a:r>
              <a:rPr lang="es-ES" sz="3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(puede redactar su propio título)</a:t>
            </a:r>
          </a:p>
          <a:p>
            <a:pPr lvl="0"/>
            <a:endParaRPr sz="3200" b="0" i="0" u="none" strike="noStrike" cap="none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" name="Google Shape;241;p29">
            <a:extLst>
              <a:ext uri="{FF2B5EF4-FFF2-40B4-BE49-F238E27FC236}">
                <a16:creationId xmlns:a16="http://schemas.microsoft.com/office/drawing/2014/main" id="{EB2D56B1-4195-35C2-3BAA-4501411F869D}"/>
              </a:ext>
            </a:extLst>
          </p:cNvPr>
          <p:cNvSpPr txBox="1"/>
          <p:nvPr/>
        </p:nvSpPr>
        <p:spPr>
          <a:xfrm>
            <a:off x="1478844" y="1854795"/>
            <a:ext cx="11915211" cy="532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/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¿Qué está ocurriendo hoy?</a:t>
            </a: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/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¿Dónde está el punto de dolor o ineficiencia?</a:t>
            </a: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/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¿Por qué existe el problema?</a:t>
            </a: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/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¿Qué lo provoca o mantiene?</a:t>
            </a: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b="1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Preguntas guía:</a:t>
            </a:r>
          </a:p>
          <a:p>
            <a:pPr lvl="0">
              <a:buClr>
                <a:srgbClr val="000000"/>
              </a:buClr>
            </a:pPr>
            <a:endParaRPr lang="es-ES" b="1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¿Qué está pasando hoy que no funciona del todo bien?</a:t>
            </a:r>
            <a:b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¿En qué parte del proceso o trabajo se detecta el problema?</a:t>
            </a:r>
            <a:b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¿Quiénes o qué áreas se ven afectadas?</a:t>
            </a:r>
            <a:b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¿Cómo se nota que esto es un problema? (retrasos, errores, costos, insatisfacción, etc.)</a:t>
            </a:r>
          </a:p>
          <a:p>
            <a:pPr lvl="0" algn="just"/>
            <a:br>
              <a:rPr lang="en-US" sz="1050" dirty="0">
                <a:solidFill>
                  <a:srgbClr val="444746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</a:br>
            <a:endParaRPr sz="1050" dirty="0">
              <a:solidFill>
                <a:srgbClr val="44474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4474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0486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BFE56DA-C3F3-54FB-A420-248233DEE841}"/>
              </a:ext>
            </a:extLst>
          </p:cNvPr>
          <p:cNvSpPr/>
          <p:nvPr/>
        </p:nvSpPr>
        <p:spPr>
          <a:xfrm>
            <a:off x="428978" y="243840"/>
            <a:ext cx="13767916" cy="7741920"/>
          </a:xfrm>
          <a:prstGeom prst="roundRect">
            <a:avLst>
              <a:gd name="adj" fmla="val 3969"/>
            </a:avLst>
          </a:prstGeom>
          <a:solidFill>
            <a:schemeClr val="bg1">
              <a:alpha val="75000"/>
            </a:schemeClr>
          </a:solidFill>
          <a:ln w="7620">
            <a:solidFill>
              <a:schemeClr val="accent2">
                <a:alpha val="75000"/>
              </a:schemeClr>
            </a:solidFill>
            <a:prstDash val="solid"/>
          </a:ln>
          <a:effectLst>
            <a:outerShdw blurRad="80010" dist="53340" dir="5400000" algn="bl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endParaRPr lang="es-CL" dirty="0"/>
          </a:p>
        </p:txBody>
      </p:sp>
      <p:sp>
        <p:nvSpPr>
          <p:cNvPr id="3" name="Google Shape;240;p29">
            <a:extLst>
              <a:ext uri="{FF2B5EF4-FFF2-40B4-BE49-F238E27FC236}">
                <a16:creationId xmlns:a16="http://schemas.microsoft.com/office/drawing/2014/main" id="{80E3F4A5-62C7-5970-D65F-7F6A306EC9F9}"/>
              </a:ext>
            </a:extLst>
          </p:cNvPr>
          <p:cNvSpPr txBox="1"/>
          <p:nvPr/>
        </p:nvSpPr>
        <p:spPr>
          <a:xfrm>
            <a:off x="1478843" y="655320"/>
            <a:ext cx="11915211" cy="10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endParaRPr lang="es-ES" sz="3200" b="1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r>
              <a:rPr lang="es-ES" sz="32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Idea o solución propuesta </a:t>
            </a:r>
            <a:r>
              <a:rPr lang="es-ES" sz="3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(puede redactar su propio título)</a:t>
            </a:r>
          </a:p>
          <a:p>
            <a:pPr lvl="0"/>
            <a:endParaRPr sz="3200" b="0" i="0" u="none" strike="noStrike" cap="none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" name="Google Shape;241;p29">
            <a:extLst>
              <a:ext uri="{FF2B5EF4-FFF2-40B4-BE49-F238E27FC236}">
                <a16:creationId xmlns:a16="http://schemas.microsoft.com/office/drawing/2014/main" id="{62BFE2DA-960E-44F3-4646-73C55C69B773}"/>
              </a:ext>
            </a:extLst>
          </p:cNvPr>
          <p:cNvSpPr txBox="1"/>
          <p:nvPr/>
        </p:nvSpPr>
        <p:spPr>
          <a:xfrm>
            <a:off x="1478844" y="1854795"/>
            <a:ext cx="11915211" cy="532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endParaRPr lang="es-ES" dirty="0">
              <a:solidFill>
                <a:srgbClr val="444746"/>
              </a:solidFill>
              <a:ea typeface="Roboto" panose="02000000000000000000"/>
              <a:cs typeface="+mn-lt"/>
              <a:sym typeface="Roboto" panose="02000000000000000000"/>
            </a:endParaRPr>
          </a:p>
          <a:p>
            <a:pPr lvl="0"/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Explicación general de la propuesta</a:t>
            </a: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/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Puede incluir esquemas o flujos</a:t>
            </a: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b="1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Preguntas guía:</a:t>
            </a:r>
          </a:p>
          <a:p>
            <a:pPr lvl="0">
              <a:buClr>
                <a:srgbClr val="000000"/>
              </a:buClr>
            </a:pP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¿Qué estás proponiendo para mejorar la situación?</a:t>
            </a:r>
            <a:b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¿Cómo funcionaría tu idea? (puedes usar ejemplos, analogías o pasos básicos)</a:t>
            </a:r>
            <a:b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¿Tu propuesta es nueva, una mejora a algo existente o una combinación?</a:t>
            </a:r>
            <a:b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¿Alguien más la ha probado o es una idea totalmente nueva?</a:t>
            </a:r>
          </a:p>
          <a:p>
            <a:pPr lvl="0">
              <a:buClr>
                <a:srgbClr val="000000"/>
              </a:buClr>
            </a:pPr>
            <a:br>
              <a:rPr lang="en-US" sz="1050" dirty="0">
                <a:solidFill>
                  <a:srgbClr val="444746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</a:br>
            <a:endParaRPr sz="1050" dirty="0">
              <a:solidFill>
                <a:srgbClr val="44474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4474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6267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2BC114C-1997-7FB6-2EC8-7934E015B07D}"/>
              </a:ext>
            </a:extLst>
          </p:cNvPr>
          <p:cNvSpPr/>
          <p:nvPr/>
        </p:nvSpPr>
        <p:spPr>
          <a:xfrm>
            <a:off x="428978" y="243840"/>
            <a:ext cx="13767916" cy="7741920"/>
          </a:xfrm>
          <a:prstGeom prst="roundRect">
            <a:avLst>
              <a:gd name="adj" fmla="val 3969"/>
            </a:avLst>
          </a:prstGeom>
          <a:solidFill>
            <a:schemeClr val="bg1">
              <a:alpha val="75000"/>
            </a:schemeClr>
          </a:solidFill>
          <a:ln w="7620">
            <a:solidFill>
              <a:schemeClr val="accent2">
                <a:alpha val="75000"/>
              </a:schemeClr>
            </a:solidFill>
            <a:prstDash val="solid"/>
          </a:ln>
          <a:effectLst>
            <a:outerShdw blurRad="80010" dist="53340" dir="5400000" algn="bl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endParaRPr lang="es-CL" dirty="0"/>
          </a:p>
        </p:txBody>
      </p:sp>
      <p:sp>
        <p:nvSpPr>
          <p:cNvPr id="3" name="Google Shape;240;p29">
            <a:extLst>
              <a:ext uri="{FF2B5EF4-FFF2-40B4-BE49-F238E27FC236}">
                <a16:creationId xmlns:a16="http://schemas.microsoft.com/office/drawing/2014/main" id="{D31A1105-8826-14BF-F683-294D8BAC4E91}"/>
              </a:ext>
            </a:extLst>
          </p:cNvPr>
          <p:cNvSpPr txBox="1"/>
          <p:nvPr/>
        </p:nvSpPr>
        <p:spPr>
          <a:xfrm>
            <a:off x="1478843" y="655320"/>
            <a:ext cx="11915211" cy="10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Beneficios</a:t>
            </a:r>
            <a:r>
              <a:rPr lang="en-US" sz="32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esperados</a:t>
            </a:r>
            <a:r>
              <a:rPr lang="en-US" sz="32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(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puede</a:t>
            </a:r>
            <a:r>
              <a:rPr lang="en-US" sz="3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redactar</a:t>
            </a:r>
            <a:r>
              <a:rPr lang="en-US" sz="3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su</a:t>
            </a:r>
            <a:r>
              <a:rPr lang="en-US" sz="3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propio</a:t>
            </a:r>
            <a:r>
              <a:rPr lang="en-US" sz="3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título</a:t>
            </a:r>
            <a:r>
              <a:rPr lang="en-US" sz="32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)</a:t>
            </a:r>
            <a:endParaRPr sz="3200" b="0" i="0" u="none" strike="noStrike" cap="none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" name="Google Shape;241;p29">
            <a:extLst>
              <a:ext uri="{FF2B5EF4-FFF2-40B4-BE49-F238E27FC236}">
                <a16:creationId xmlns:a16="http://schemas.microsoft.com/office/drawing/2014/main" id="{6124956F-5180-E49C-2F99-8DD45D72ACD7}"/>
              </a:ext>
            </a:extLst>
          </p:cNvPr>
          <p:cNvSpPr txBox="1"/>
          <p:nvPr/>
        </p:nvSpPr>
        <p:spPr>
          <a:xfrm>
            <a:off x="1478844" y="1854795"/>
            <a:ext cx="11915211" cy="532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444746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Enfoque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eficiencia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operativa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ahorro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rapidez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seguridad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experiencia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usuario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, etc.</a:t>
            </a:r>
            <a:endParaRPr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b="1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Preguntas</a:t>
            </a:r>
            <a:r>
              <a:rPr lang="en-US" b="1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guía</a:t>
            </a:r>
            <a:r>
              <a:rPr lang="en-US" b="1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Qué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mejoraría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si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implementa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esta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idea?</a:t>
            </a:r>
            <a:b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¿A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quién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beneficia (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usuarios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internos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ciudadanía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otras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unidades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)?</a:t>
            </a:r>
            <a:b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¿Tu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solución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permite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ahorrar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tiempo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recursos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mejorar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resultados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?</a:t>
            </a:r>
            <a:b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Qué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gana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respecto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cómo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hacen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las </a:t>
            </a:r>
            <a:r>
              <a:rPr lang="en-U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cosas</a:t>
            </a:r>
            <a:r>
              <a:rPr lang="en-U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hoy?</a:t>
            </a:r>
            <a:br>
              <a:rPr lang="en-US" sz="1050" dirty="0">
                <a:solidFill>
                  <a:srgbClr val="444746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</a:br>
            <a:endParaRPr sz="1050" dirty="0">
              <a:solidFill>
                <a:srgbClr val="44474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4474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8100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7D70FBB-FCC6-E1A7-D1FC-27A62EC86253}"/>
              </a:ext>
            </a:extLst>
          </p:cNvPr>
          <p:cNvSpPr/>
          <p:nvPr/>
        </p:nvSpPr>
        <p:spPr>
          <a:xfrm>
            <a:off x="428978" y="243840"/>
            <a:ext cx="13767916" cy="7741920"/>
          </a:xfrm>
          <a:prstGeom prst="roundRect">
            <a:avLst>
              <a:gd name="adj" fmla="val 3969"/>
            </a:avLst>
          </a:prstGeom>
          <a:solidFill>
            <a:schemeClr val="bg1">
              <a:alpha val="75000"/>
            </a:schemeClr>
          </a:solidFill>
          <a:ln w="7620">
            <a:solidFill>
              <a:schemeClr val="accent2">
                <a:alpha val="75000"/>
              </a:schemeClr>
            </a:solidFill>
            <a:prstDash val="solid"/>
          </a:ln>
          <a:effectLst>
            <a:outerShdw blurRad="80010" dist="53340" dir="5400000" algn="bl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endParaRPr lang="es-CL" dirty="0"/>
          </a:p>
        </p:txBody>
      </p:sp>
      <p:sp>
        <p:nvSpPr>
          <p:cNvPr id="3" name="Google Shape;240;p29">
            <a:extLst>
              <a:ext uri="{FF2B5EF4-FFF2-40B4-BE49-F238E27FC236}">
                <a16:creationId xmlns:a16="http://schemas.microsoft.com/office/drawing/2014/main" id="{6A6497D5-CABB-1C58-FD92-5C5FC760018A}"/>
              </a:ext>
            </a:extLst>
          </p:cNvPr>
          <p:cNvSpPr txBox="1"/>
          <p:nvPr/>
        </p:nvSpPr>
        <p:spPr>
          <a:xfrm>
            <a:off x="1478843" y="655320"/>
            <a:ext cx="11915211" cy="10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US" sz="3200" b="1" dirty="0" err="1">
                <a:solidFill>
                  <a:srgbClr val="062047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Conclusión</a:t>
            </a:r>
            <a:endParaRPr sz="3200" b="0" i="0" u="none" strike="noStrike" cap="none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" name="Google Shape;241;p29">
            <a:extLst>
              <a:ext uri="{FF2B5EF4-FFF2-40B4-BE49-F238E27FC236}">
                <a16:creationId xmlns:a16="http://schemas.microsoft.com/office/drawing/2014/main" id="{B6246AEC-3BE5-55D2-5551-89E211B6FD5A}"/>
              </a:ext>
            </a:extLst>
          </p:cNvPr>
          <p:cNvSpPr txBox="1"/>
          <p:nvPr/>
        </p:nvSpPr>
        <p:spPr>
          <a:xfrm>
            <a:off x="1478844" y="1854795"/>
            <a:ext cx="11915211" cy="532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endParaRPr lang="es-ES" dirty="0">
              <a:solidFill>
                <a:srgbClr val="444746"/>
              </a:solidFill>
              <a:ea typeface="Roboto" panose="02000000000000000000"/>
              <a:cs typeface="+mn-lt"/>
              <a:sym typeface="Roboto" panose="02000000000000000000"/>
            </a:endParaRPr>
          </a:p>
          <a:p>
            <a:pPr lvl="0"/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¿Qué tan factible es implementarlo en un piloto?</a:t>
            </a: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/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- ¿Qué barreras existen?</a:t>
            </a:r>
          </a:p>
          <a:p>
            <a:pPr lvl="0"/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b="1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Preguntas guía:</a:t>
            </a:r>
          </a:p>
          <a:p>
            <a:pPr lvl="0">
              <a:buClr>
                <a:srgbClr val="000000"/>
              </a:buClr>
            </a:pPr>
            <a:endParaRPr lang="es-ES" b="1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¿Por qué crees que vale la pena probar esta idea?</a:t>
            </a:r>
            <a:b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¿Qué necesitarías para comenzar? (tiempo, apoyo, pruebas piloto, validación técnica)</a:t>
            </a:r>
            <a:b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</a:br>
            <a:endParaRPr lang="es-ES" dirty="0"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lvl="0">
              <a:buClr>
                <a:srgbClr val="000000"/>
              </a:buClr>
            </a:pP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¿Estás dispuesto/a </a:t>
            </a:r>
            <a:r>
              <a:rPr lang="es-ES" dirty="0" err="1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</a:t>
            </a:r>
            <a:r>
              <a:rPr lang="es-ES" dirty="0"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liderar o acompañar esta iniciativa?</a:t>
            </a:r>
            <a:br>
              <a:rPr lang="en-US" sz="1050" dirty="0">
                <a:solidFill>
                  <a:srgbClr val="444746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</a:br>
            <a:endParaRPr sz="1050" dirty="0">
              <a:solidFill>
                <a:srgbClr val="44474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4474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0754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73768" y="243840"/>
            <a:ext cx="13523126" cy="7576686"/>
          </a:xfrm>
          <a:prstGeom prst="roundRect">
            <a:avLst>
              <a:gd name="adj" fmla="val 2966"/>
            </a:avLst>
          </a:prstGeom>
          <a:solidFill>
            <a:srgbClr val="FFFFFF">
              <a:alpha val="75000"/>
            </a:srgbClr>
          </a:solidFill>
          <a:ln w="7620">
            <a:solidFill>
              <a:srgbClr val="E6E6E6">
                <a:alpha val="75000"/>
              </a:srgbClr>
            </a:solidFill>
            <a:prstDash val="solid"/>
          </a:ln>
          <a:effectLst>
            <a:outerShdw blurRad="63500" dist="4191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3" name="Shape 1"/>
          <p:cNvSpPr/>
          <p:nvPr/>
        </p:nvSpPr>
        <p:spPr>
          <a:xfrm>
            <a:off x="433507" y="243840"/>
            <a:ext cx="13847978" cy="7741920"/>
          </a:xfrm>
          <a:prstGeom prst="roundRect">
            <a:avLst>
              <a:gd name="adj" fmla="val 2966"/>
            </a:avLst>
          </a:prstGeom>
          <a:solidFill>
            <a:srgbClr val="000000"/>
          </a:solidFill>
        </p:spPr>
        <p:txBody>
          <a:bodyPr anchor="ctr"/>
          <a:lstStyle/>
          <a:p>
            <a:endParaRPr lang="es-C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80" y="1135380"/>
            <a:ext cx="11445240" cy="6446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361</Words>
  <Application>Microsoft Office PowerPoint</Application>
  <PresentationFormat>Personalizado</PresentationFormat>
  <Paragraphs>60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Arial</vt:lpstr>
      <vt:lpstr>Tomorrow</vt:lpstr>
      <vt:lpstr>Roboto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Madeleine Trincado</dc:creator>
  <cp:lastModifiedBy>Angela Beatriz Gonzalez Catalan</cp:lastModifiedBy>
  <cp:revision>12</cp:revision>
  <dcterms:created xsi:type="dcterms:W3CDTF">2026-02-06T14:35:00Z</dcterms:created>
  <dcterms:modified xsi:type="dcterms:W3CDTF">2026-04-06T14:40:10Z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BBF8C4E9C54E4EE392BAFF7296F18338_13</vt:lpwstr>
  </property>
  <property fmtid="{D5CDD505-2E9C-101B-9397-08002B2CF9AE}" pid="3" name="KSOProductBuildVer">
    <vt:lpwstr>2058-12.2.0.23196</vt:lpwstr>
  </property>
</Properties>
</file>